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6" r:id="rId2"/>
    <p:sldMasterId id="2147483691" r:id="rId3"/>
  </p:sldMasterIdLst>
  <p:notesMasterIdLst>
    <p:notesMasterId r:id="rId17"/>
  </p:notesMasterIdLst>
  <p:sldIdLst>
    <p:sldId id="256" r:id="rId4"/>
    <p:sldId id="258" r:id="rId5"/>
    <p:sldId id="259" r:id="rId6"/>
    <p:sldId id="261" r:id="rId7"/>
    <p:sldId id="262" r:id="rId8"/>
    <p:sldId id="263" r:id="rId9"/>
    <p:sldId id="267" r:id="rId10"/>
    <p:sldId id="264" r:id="rId11"/>
    <p:sldId id="268" r:id="rId12"/>
    <p:sldId id="269" r:id="rId13"/>
    <p:sldId id="270" r:id="rId14"/>
    <p:sldId id="265" r:id="rId15"/>
    <p:sldId id="26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6395"/>
  </p:normalViewPr>
  <p:slideViewPr>
    <p:cSldViewPr snapToGrid="0">
      <p:cViewPr>
        <p:scale>
          <a:sx n="112" d="100"/>
          <a:sy n="112" d="100"/>
        </p:scale>
        <p:origin x="68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A4E17-0236-1B45-9A8B-03C6394F1E02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7A559-0671-024A-9814-1DE309EC5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3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d171356ed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d171356ed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9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5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76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>
            <a:off x="4972832" y="0"/>
            <a:ext cx="7219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>
            <a:off x="5776231" y="3745281"/>
            <a:ext cx="5687200" cy="0"/>
          </a:xfrm>
          <a:prstGeom prst="straightConnector1">
            <a:avLst/>
          </a:prstGeom>
          <a:noFill/>
          <a:ln w="25400" cap="flat" cmpd="sng">
            <a:solidFill>
              <a:srgbClr val="A6A6A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732463" y="2284413"/>
            <a:ext cx="57308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None/>
              <a:defRPr sz="3600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219170" lvl="1" indent="-5333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Char char="○"/>
              <a:defRPr sz="3600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828754" lvl="2" indent="-5333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Char char="■"/>
              <a:defRPr sz="3600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2438339" lvl="3" indent="-5333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Char char="●"/>
              <a:defRPr sz="3600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3047924" lvl="4" indent="-5333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Char char="○"/>
              <a:defRPr sz="3600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3657509" lvl="5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4267093" lvl="6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4876678" lvl="7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5486263" lvl="8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5788025" y="4026801"/>
            <a:ext cx="32704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200"/>
              <a:buFont typeface="Open Sans"/>
              <a:buNone/>
              <a:defRPr sz="1600" b="1" cap="none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marL="1828754" lvl="2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marL="2438339" lvl="3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marL="3047924" lvl="4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marL="3657509" lvl="5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4267093" lvl="6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4876678" lvl="7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5486263" lvl="8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8" name="Google Shape;58;p13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4543" y="2556220"/>
            <a:ext cx="2078104" cy="131967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body" idx="3"/>
          </p:nvPr>
        </p:nvSpPr>
        <p:spPr>
          <a:xfrm>
            <a:off x="5781891" y="4449076"/>
            <a:ext cx="59264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Font typeface="Open Sans"/>
              <a:buNone/>
              <a:defRPr sz="1867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marL="1828754" lvl="2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marL="2438339" lvl="3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marL="3047924" lvl="4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marL="3657509" lvl="5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4267093" lvl="6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4876678" lvl="7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5486263" lvl="8" indent="-372524" algn="l" rtl="0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Google Shape;60;p13"/>
          <p:cNvCxnSpPr/>
          <p:nvPr/>
        </p:nvCxnSpPr>
        <p:spPr>
          <a:xfrm>
            <a:off x="5776231" y="4913528"/>
            <a:ext cx="5687200" cy="0"/>
          </a:xfrm>
          <a:prstGeom prst="straightConnector1">
            <a:avLst/>
          </a:prstGeom>
          <a:noFill/>
          <a:ln w="25400" cap="flat" cmpd="sng">
            <a:solidFill>
              <a:srgbClr val="A6A6A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5892800" y="6183859"/>
            <a:ext cx="28448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05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4972833" y="0"/>
            <a:ext cx="7219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15"/>
          <p:cNvCxnSpPr/>
          <p:nvPr/>
        </p:nvCxnSpPr>
        <p:spPr>
          <a:xfrm>
            <a:off x="5776231" y="3745283"/>
            <a:ext cx="56872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732463" y="2284413"/>
            <a:ext cx="57308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317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5788025" y="4026803"/>
            <a:ext cx="32704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200"/>
              <a:buNone/>
              <a:defRPr sz="1600" b="1" cap="none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4543" y="2556222"/>
            <a:ext cx="2078104" cy="131966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3"/>
          </p:nvPr>
        </p:nvSpPr>
        <p:spPr>
          <a:xfrm>
            <a:off x="5781891" y="4449077"/>
            <a:ext cx="59260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335896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>
            <a:lvl1pPr lvl="0" rtl="0">
              <a:buNone/>
              <a:defRPr sz="1733">
                <a:solidFill>
                  <a:srgbClr val="5D5D5D"/>
                </a:solidFill>
              </a:defRPr>
            </a:lvl1pPr>
            <a:lvl2pPr lvl="1" rtl="0">
              <a:buNone/>
              <a:defRPr sz="1733">
                <a:solidFill>
                  <a:srgbClr val="5D5D5D"/>
                </a:solidFill>
              </a:defRPr>
            </a:lvl2pPr>
            <a:lvl3pPr lvl="2" rtl="0">
              <a:buNone/>
              <a:defRPr sz="1733">
                <a:solidFill>
                  <a:srgbClr val="5D5D5D"/>
                </a:solidFill>
              </a:defRPr>
            </a:lvl3pPr>
            <a:lvl4pPr lvl="3" rtl="0">
              <a:buNone/>
              <a:defRPr sz="1733">
                <a:solidFill>
                  <a:srgbClr val="5D5D5D"/>
                </a:solidFill>
              </a:defRPr>
            </a:lvl4pPr>
            <a:lvl5pPr lvl="4" rtl="0">
              <a:buNone/>
              <a:defRPr sz="1733">
                <a:solidFill>
                  <a:srgbClr val="5D5D5D"/>
                </a:solidFill>
              </a:defRPr>
            </a:lvl5pPr>
            <a:lvl6pPr lvl="5" rtl="0">
              <a:buNone/>
              <a:defRPr sz="1733">
                <a:solidFill>
                  <a:srgbClr val="5D5D5D"/>
                </a:solidFill>
              </a:defRPr>
            </a:lvl6pPr>
            <a:lvl7pPr lvl="6" rtl="0">
              <a:buNone/>
              <a:defRPr sz="1733">
                <a:solidFill>
                  <a:srgbClr val="5D5D5D"/>
                </a:solidFill>
              </a:defRPr>
            </a:lvl7pPr>
            <a:lvl8pPr lvl="7" rtl="0">
              <a:buNone/>
              <a:defRPr sz="1733">
                <a:solidFill>
                  <a:srgbClr val="5D5D5D"/>
                </a:solidFill>
              </a:defRPr>
            </a:lvl8pPr>
            <a:lvl9pPr lvl="8" rtl="0">
              <a:buNone/>
              <a:defRPr sz="1733">
                <a:solidFill>
                  <a:srgbClr val="5D5D5D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296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 preserve="1">
  <p:cSld name="Agenda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588723" y="588724"/>
            <a:ext cx="11014400" cy="568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16"/>
          <p:cNvCxnSpPr/>
          <p:nvPr/>
        </p:nvCxnSpPr>
        <p:spPr>
          <a:xfrm>
            <a:off x="1757819" y="2035793"/>
            <a:ext cx="85384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1720851" y="2438400"/>
            <a:ext cx="8575600" cy="2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800"/>
              <a:buFont typeface="Open Sans ExtraBold"/>
              <a:buAutoNum type="arabicPeriod"/>
              <a:defRPr sz="2400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57189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57189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57189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57189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Font typeface="Open Sans ExtraBold"/>
              <a:buAutoNum type="arabicPeriod"/>
              <a:defRPr sz="2400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6"/>
          <p:cNvSpPr txBox="1"/>
          <p:nvPr/>
        </p:nvSpPr>
        <p:spPr>
          <a:xfrm>
            <a:off x="1820451" y="1220947"/>
            <a:ext cx="5883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None/>
            </a:pPr>
            <a:r>
              <a:rPr lang="en" sz="36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Agenda</a:t>
            </a:r>
            <a:endParaRPr sz="3600" b="0" i="0" u="none" strike="noStrike" cap="none">
              <a:solidFill>
                <a:srgbClr val="5D5D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335896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>
            <a:lvl1pPr lvl="0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733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7579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preserve="1">
  <p:cSld name="Section 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54363" y="3044825"/>
            <a:ext cx="5883200" cy="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4400">
                <a:solidFill>
                  <a:schemeClr val="lt1"/>
                </a:solidFill>
              </a:defRPr>
            </a:lvl1pPr>
            <a:lvl2pPr marL="1219170" lvl="1" indent="-58418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3300"/>
              <a:buChar char="•"/>
              <a:defRPr sz="4400"/>
            </a:lvl2pPr>
            <a:lvl3pPr marL="1828754" lvl="2" indent="-58418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3300"/>
              <a:buChar char="•"/>
              <a:defRPr sz="4400"/>
            </a:lvl3pPr>
            <a:lvl4pPr marL="2438339" lvl="3" indent="-58418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3300"/>
              <a:buChar char="•"/>
              <a:defRPr sz="4400"/>
            </a:lvl4pPr>
            <a:lvl5pPr marL="3047924" lvl="4" indent="-58418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3300"/>
              <a:buChar char="•"/>
              <a:defRPr sz="4400"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335896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>
            <a:lvl1pPr lvl="0" rtl="0">
              <a:buNone/>
              <a:defRPr sz="1733">
                <a:solidFill>
                  <a:schemeClr val="lt1"/>
                </a:solidFill>
              </a:defRPr>
            </a:lvl1pPr>
            <a:lvl2pPr lvl="1" rtl="0">
              <a:buNone/>
              <a:defRPr sz="1733">
                <a:solidFill>
                  <a:schemeClr val="lt1"/>
                </a:solidFill>
              </a:defRPr>
            </a:lvl2pPr>
            <a:lvl3pPr lvl="2" rtl="0">
              <a:buNone/>
              <a:defRPr sz="1733">
                <a:solidFill>
                  <a:schemeClr val="lt1"/>
                </a:solidFill>
              </a:defRPr>
            </a:lvl3pPr>
            <a:lvl4pPr lvl="3" rtl="0">
              <a:buNone/>
              <a:defRPr sz="1733">
                <a:solidFill>
                  <a:schemeClr val="lt1"/>
                </a:solidFill>
              </a:defRPr>
            </a:lvl4pPr>
            <a:lvl5pPr lvl="4" rtl="0">
              <a:buNone/>
              <a:defRPr sz="1733">
                <a:solidFill>
                  <a:schemeClr val="lt1"/>
                </a:solidFill>
              </a:defRPr>
            </a:lvl5pPr>
            <a:lvl6pPr lvl="5" rtl="0">
              <a:buNone/>
              <a:defRPr sz="1733">
                <a:solidFill>
                  <a:schemeClr val="lt1"/>
                </a:solidFill>
              </a:defRPr>
            </a:lvl6pPr>
            <a:lvl7pPr lvl="6" rtl="0">
              <a:buNone/>
              <a:defRPr sz="1733">
                <a:solidFill>
                  <a:schemeClr val="lt1"/>
                </a:solidFill>
              </a:defRPr>
            </a:lvl7pPr>
            <a:lvl8pPr lvl="7" rtl="0">
              <a:buNone/>
              <a:defRPr sz="1733">
                <a:solidFill>
                  <a:schemeClr val="lt1"/>
                </a:solidFill>
              </a:defRPr>
            </a:lvl8pPr>
            <a:lvl9pPr lvl="8" rtl="0">
              <a:buNone/>
              <a:defRPr sz="17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20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Headline" preserve="1">
  <p:cSld name="Text with Headlin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8"/>
          <p:cNvCxnSpPr/>
          <p:nvPr/>
        </p:nvCxnSpPr>
        <p:spPr>
          <a:xfrm>
            <a:off x="2384121" y="2001772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2346325" y="3081337"/>
            <a:ext cx="67468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3"/>
          </p:nvPr>
        </p:nvSpPr>
        <p:spPr>
          <a:xfrm>
            <a:off x="2346325" y="2535239"/>
            <a:ext cx="6638800" cy="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2346325" y="6329522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7815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" preserve="1">
  <p:cSld name="Two-Colum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2346325" y="2978151"/>
            <a:ext cx="4289600" cy="2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0" name="Google Shape;100;p19"/>
          <p:cNvCxnSpPr/>
          <p:nvPr/>
        </p:nvCxnSpPr>
        <p:spPr>
          <a:xfrm>
            <a:off x="2384121" y="2001772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9"/>
          <p:cNvCxnSpPr/>
          <p:nvPr/>
        </p:nvCxnSpPr>
        <p:spPr>
          <a:xfrm flipH="1">
            <a:off x="6861665" y="2624443"/>
            <a:ext cx="36000" cy="260000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2384425" y="1157288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3"/>
          </p:nvPr>
        </p:nvSpPr>
        <p:spPr>
          <a:xfrm>
            <a:off x="2346324" y="2535239"/>
            <a:ext cx="4288800" cy="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4"/>
          </p:nvPr>
        </p:nvSpPr>
        <p:spPr>
          <a:xfrm>
            <a:off x="7269053" y="2535239"/>
            <a:ext cx="4288800" cy="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5"/>
          </p:nvPr>
        </p:nvSpPr>
        <p:spPr>
          <a:xfrm>
            <a:off x="7272099" y="2974975"/>
            <a:ext cx="4289600" cy="2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2347165" y="6329730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5378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20"/>
          <p:cNvCxnSpPr/>
          <p:nvPr/>
        </p:nvCxnSpPr>
        <p:spPr>
          <a:xfrm>
            <a:off x="2384121" y="2001772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2346544" y="2596953"/>
            <a:ext cx="393200" cy="9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100"/>
              <a:buFont typeface="Crimson Text"/>
              <a:buNone/>
            </a:pPr>
            <a:r>
              <a:rPr lang="en" sz="5467" b="0" i="0" u="none" strike="noStrike" cap="none">
                <a:solidFill>
                  <a:srgbClr val="A5A5A5"/>
                </a:solidFill>
                <a:latin typeface="Crimson Text"/>
                <a:ea typeface="Crimson Text"/>
                <a:cs typeface="Crimson Text"/>
                <a:sym typeface="Crimson Text"/>
              </a:rPr>
              <a:t>“</a:t>
            </a:r>
            <a:endParaRPr sz="5467" b="0" i="0" u="none" strike="noStrike" cap="none">
              <a:solidFill>
                <a:srgbClr val="A5A5A5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114" name="Google Shape;114;p20"/>
          <p:cNvSpPr>
            <a:spLocks noGrp="1"/>
          </p:cNvSpPr>
          <p:nvPr>
            <p:ph type="pic" idx="2"/>
          </p:nvPr>
        </p:nvSpPr>
        <p:spPr>
          <a:xfrm rot="429228">
            <a:off x="8715204" y="1582757"/>
            <a:ext cx="2665953" cy="4175257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2676100" y="5367415"/>
            <a:ext cx="4413200" cy="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 cap="none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3"/>
          </p:nvPr>
        </p:nvSpPr>
        <p:spPr>
          <a:xfrm>
            <a:off x="2676525" y="2779713"/>
            <a:ext cx="5286400" cy="2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800"/>
              <a:buNone/>
              <a:defRPr sz="2400">
                <a:solidFill>
                  <a:srgbClr val="5D5D5D"/>
                </a:solidFill>
              </a:defRPr>
            </a:lvl1pPr>
            <a:lvl2pPr marL="1219170" lvl="1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Char char="•"/>
              <a:defRPr sz="2400">
                <a:solidFill>
                  <a:srgbClr val="828282"/>
                </a:solidFill>
              </a:defRPr>
            </a:lvl2pPr>
            <a:lvl3pPr marL="1828754" lvl="2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Char char="•"/>
              <a:defRPr sz="2400">
                <a:solidFill>
                  <a:srgbClr val="828282"/>
                </a:solidFill>
              </a:defRPr>
            </a:lvl3pPr>
            <a:lvl4pPr marL="2438339" lvl="3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Char char="•"/>
              <a:defRPr sz="2400">
                <a:solidFill>
                  <a:srgbClr val="828282"/>
                </a:solidFill>
              </a:defRPr>
            </a:lvl4pPr>
            <a:lvl5pPr marL="3047924" lvl="4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800"/>
              <a:buChar char="•"/>
              <a:defRPr sz="2400">
                <a:solidFill>
                  <a:srgbClr val="828282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4"/>
          </p:nvPr>
        </p:nvSpPr>
        <p:spPr>
          <a:xfrm>
            <a:off x="2384425" y="1157288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2325685" y="6344428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220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 preserve="1">
  <p:cSld name="Bulleted Lis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2335568" y="6339974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23" name="Google Shape;123;p21"/>
          <p:cNvCxnSpPr/>
          <p:nvPr/>
        </p:nvCxnSpPr>
        <p:spPr>
          <a:xfrm>
            <a:off x="2384121" y="2001772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2393951" y="2535237"/>
            <a:ext cx="68168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Char char="•"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3"/>
          </p:nvPr>
        </p:nvSpPr>
        <p:spPr>
          <a:xfrm>
            <a:off x="2708275" y="6342063"/>
            <a:ext cx="5768000" cy="2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12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83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33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-Out" preserve="1">
  <p:cSld name="Call-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22"/>
          <p:cNvCxnSpPr/>
          <p:nvPr/>
        </p:nvCxnSpPr>
        <p:spPr>
          <a:xfrm>
            <a:off x="2384121" y="2001772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2"/>
          <p:cNvCxnSpPr/>
          <p:nvPr/>
        </p:nvCxnSpPr>
        <p:spPr>
          <a:xfrm>
            <a:off x="2382685" y="3389704"/>
            <a:ext cx="9202800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4" name="Google Shape;134;p22"/>
          <p:cNvCxnSpPr/>
          <p:nvPr/>
        </p:nvCxnSpPr>
        <p:spPr>
          <a:xfrm>
            <a:off x="2382685" y="4675735"/>
            <a:ext cx="9202800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5" name="Google Shape;135;p22"/>
          <p:cNvCxnSpPr/>
          <p:nvPr/>
        </p:nvCxnSpPr>
        <p:spPr>
          <a:xfrm>
            <a:off x="2382685" y="6017521"/>
            <a:ext cx="9202800" cy="0"/>
          </a:xfrm>
          <a:prstGeom prst="straightConnector1">
            <a:avLst/>
          </a:prstGeom>
          <a:noFill/>
          <a:ln w="19050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2384425" y="1157288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2"/>
          </p:nvPr>
        </p:nvSpPr>
        <p:spPr>
          <a:xfrm>
            <a:off x="2457451" y="-8545829"/>
            <a:ext cx="1503200" cy="11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5467">
                <a:solidFill>
                  <a:schemeClr val="accent1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3"/>
          </p:nvPr>
        </p:nvSpPr>
        <p:spPr>
          <a:xfrm>
            <a:off x="4302125" y="2448025"/>
            <a:ext cx="68328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4"/>
          </p:nvPr>
        </p:nvSpPr>
        <p:spPr>
          <a:xfrm>
            <a:off x="2457451" y="-7323329"/>
            <a:ext cx="1503200" cy="11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5467">
                <a:solidFill>
                  <a:schemeClr val="accent1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5"/>
          </p:nvPr>
        </p:nvSpPr>
        <p:spPr>
          <a:xfrm>
            <a:off x="4302125" y="3670525"/>
            <a:ext cx="68328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6"/>
          </p:nvPr>
        </p:nvSpPr>
        <p:spPr>
          <a:xfrm>
            <a:off x="2457451" y="-6040475"/>
            <a:ext cx="1503200" cy="11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5467">
                <a:solidFill>
                  <a:schemeClr val="accent1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7"/>
          </p:nvPr>
        </p:nvSpPr>
        <p:spPr>
          <a:xfrm>
            <a:off x="4302125" y="4953380"/>
            <a:ext cx="68328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2341697" y="6327952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138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 preserve="1">
  <p:cSld name="Char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1152395" y="0"/>
            <a:ext cx="11039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2308225" y="6332406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>
            <a:spLocks noGrp="1"/>
          </p:cNvSpPr>
          <p:nvPr>
            <p:ph type="chart" idx="2"/>
          </p:nvPr>
        </p:nvSpPr>
        <p:spPr>
          <a:xfrm>
            <a:off x="2308225" y="2682875"/>
            <a:ext cx="7102400" cy="3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en-US"/>
              <a:t>Click icon to add chart</a:t>
            </a:r>
            <a:endParaRPr/>
          </a:p>
        </p:txBody>
      </p:sp>
      <p:cxnSp>
        <p:nvCxnSpPr>
          <p:cNvPr id="150" name="Google Shape;150;p23"/>
          <p:cNvCxnSpPr/>
          <p:nvPr/>
        </p:nvCxnSpPr>
        <p:spPr>
          <a:xfrm>
            <a:off x="2384121" y="1615723"/>
            <a:ext cx="9177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4639" y="2683253"/>
            <a:ext cx="4782800" cy="31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2384425" y="823913"/>
            <a:ext cx="58832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3"/>
          </p:nvPr>
        </p:nvSpPr>
        <p:spPr>
          <a:xfrm>
            <a:off x="2308225" y="2179639"/>
            <a:ext cx="6676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400"/>
              <a:buNone/>
              <a:defRPr sz="1867" b="1">
                <a:solidFill>
                  <a:srgbClr val="5D5D5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824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Photo" preserve="1">
  <p:cSld name="Column and Phot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Google Shape;157;p24"/>
          <p:cNvCxnSpPr/>
          <p:nvPr/>
        </p:nvCxnSpPr>
        <p:spPr>
          <a:xfrm>
            <a:off x="813071" y="2001772"/>
            <a:ext cx="3295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/>
          <p:nvPr/>
        </p:nvSpPr>
        <p:spPr>
          <a:xfrm>
            <a:off x="4884233" y="0"/>
            <a:ext cx="7307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4"/>
          <p:cNvSpPr>
            <a:spLocks noGrp="1"/>
          </p:cNvSpPr>
          <p:nvPr>
            <p:ph type="pic" idx="2"/>
          </p:nvPr>
        </p:nvSpPr>
        <p:spPr>
          <a:xfrm>
            <a:off x="4884739" y="0"/>
            <a:ext cx="730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12800" y="600075"/>
            <a:ext cx="32960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3"/>
          </p:nvPr>
        </p:nvSpPr>
        <p:spPr>
          <a:xfrm>
            <a:off x="776288" y="2535239"/>
            <a:ext cx="33324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Google Shape;163;p24"/>
          <p:cNvSpPr txBox="1">
            <a:spLocks noGrp="1"/>
          </p:cNvSpPr>
          <p:nvPr>
            <p:ph type="sldNum" idx="12"/>
          </p:nvPr>
        </p:nvSpPr>
        <p:spPr>
          <a:xfrm>
            <a:off x="812800" y="6344428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160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Image" preserve="1">
  <p:cSld name="Column and Imag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25"/>
          <p:cNvCxnSpPr/>
          <p:nvPr/>
        </p:nvCxnSpPr>
        <p:spPr>
          <a:xfrm>
            <a:off x="813071" y="2001772"/>
            <a:ext cx="3295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6" name="Google Shape;16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4784" y="6375748"/>
            <a:ext cx="2877360" cy="25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812800" y="600075"/>
            <a:ext cx="32960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700"/>
              <a:buNone/>
              <a:defRPr sz="3600"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2"/>
          </p:nvPr>
        </p:nvSpPr>
        <p:spPr>
          <a:xfrm>
            <a:off x="776288" y="2535237"/>
            <a:ext cx="3332400" cy="3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500"/>
              <a:buNone/>
              <a:defRPr>
                <a:solidFill>
                  <a:srgbClr val="5D5D5D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Google Shape;169;p25"/>
          <p:cNvSpPr>
            <a:spLocks noGrp="1"/>
          </p:cNvSpPr>
          <p:nvPr>
            <p:ph type="pic" idx="3"/>
          </p:nvPr>
        </p:nvSpPr>
        <p:spPr>
          <a:xfrm>
            <a:off x="4884739" y="1190625"/>
            <a:ext cx="6977600" cy="51276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10121" y="6344428"/>
            <a:ext cx="3504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1200"/>
              <a:buFont typeface="Open Sans"/>
              <a:buNone/>
              <a:defRPr sz="1600" b="0" i="0" u="none" strike="noStrike" cap="none">
                <a:solidFill>
                  <a:srgbClr val="82828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886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 preserve="1">
  <p:cSld name="Full-Slide Phot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335896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>
            <a:lvl1pPr lvl="0" rtl="0">
              <a:buNone/>
              <a:defRPr sz="1733">
                <a:solidFill>
                  <a:srgbClr val="5D5D5D"/>
                </a:solidFill>
              </a:defRPr>
            </a:lvl1pPr>
            <a:lvl2pPr lvl="1" rtl="0">
              <a:buNone/>
              <a:defRPr sz="1733">
                <a:solidFill>
                  <a:srgbClr val="5D5D5D"/>
                </a:solidFill>
              </a:defRPr>
            </a:lvl2pPr>
            <a:lvl3pPr lvl="2" rtl="0">
              <a:buNone/>
              <a:defRPr sz="1733">
                <a:solidFill>
                  <a:srgbClr val="5D5D5D"/>
                </a:solidFill>
              </a:defRPr>
            </a:lvl3pPr>
            <a:lvl4pPr lvl="3" rtl="0">
              <a:buNone/>
              <a:defRPr sz="1733">
                <a:solidFill>
                  <a:srgbClr val="5D5D5D"/>
                </a:solidFill>
              </a:defRPr>
            </a:lvl4pPr>
            <a:lvl5pPr lvl="4" rtl="0">
              <a:buNone/>
              <a:defRPr sz="1733">
                <a:solidFill>
                  <a:srgbClr val="5D5D5D"/>
                </a:solidFill>
              </a:defRPr>
            </a:lvl5pPr>
            <a:lvl6pPr lvl="5" rtl="0">
              <a:buNone/>
              <a:defRPr sz="1733">
                <a:solidFill>
                  <a:srgbClr val="5D5D5D"/>
                </a:solidFill>
              </a:defRPr>
            </a:lvl6pPr>
            <a:lvl7pPr lvl="6" rtl="0">
              <a:buNone/>
              <a:defRPr sz="1733">
                <a:solidFill>
                  <a:srgbClr val="5D5D5D"/>
                </a:solidFill>
              </a:defRPr>
            </a:lvl7pPr>
            <a:lvl8pPr lvl="7" rtl="0">
              <a:buNone/>
              <a:defRPr sz="1733">
                <a:solidFill>
                  <a:srgbClr val="5D5D5D"/>
                </a:solidFill>
              </a:defRPr>
            </a:lvl8pPr>
            <a:lvl9pPr lvl="8" rtl="0">
              <a:buNone/>
              <a:defRPr sz="1733">
                <a:solidFill>
                  <a:srgbClr val="5D5D5D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9274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Photo &amp; Text" preserve="1">
  <p:cSld name="3-Column Photo &amp; 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/>
          <p:nvPr/>
        </p:nvSpPr>
        <p:spPr>
          <a:xfrm>
            <a:off x="4186479" y="134937"/>
            <a:ext cx="3862800" cy="659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8184191" y="134937"/>
            <a:ext cx="3862800" cy="659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166464" y="134937"/>
            <a:ext cx="3885200" cy="659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166688" y="134937"/>
            <a:ext cx="3884800" cy="6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500"/>
              <a:buNone/>
              <a:defRPr>
                <a:solidFill>
                  <a:srgbClr val="828282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2"/>
          </p:nvPr>
        </p:nvSpPr>
        <p:spPr>
          <a:xfrm>
            <a:off x="4186479" y="134937"/>
            <a:ext cx="3862800" cy="6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500"/>
              <a:buNone/>
              <a:defRPr>
                <a:solidFill>
                  <a:srgbClr val="828282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3"/>
          </p:nvPr>
        </p:nvSpPr>
        <p:spPr>
          <a:xfrm>
            <a:off x="8184191" y="134937"/>
            <a:ext cx="3862800" cy="6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28282"/>
              </a:buClr>
              <a:buSzPts val="1500"/>
              <a:buNone/>
              <a:defRPr>
                <a:solidFill>
                  <a:srgbClr val="828282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5D5D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Google Shape;181;p2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335896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>
            <a:lvl1pPr lvl="0" rtl="0">
              <a:buNone/>
              <a:defRPr sz="1733">
                <a:solidFill>
                  <a:srgbClr val="828282"/>
                </a:solidFill>
              </a:defRPr>
            </a:lvl1pPr>
            <a:lvl2pPr lvl="1" rtl="0">
              <a:buNone/>
              <a:defRPr sz="1733">
                <a:solidFill>
                  <a:srgbClr val="828282"/>
                </a:solidFill>
              </a:defRPr>
            </a:lvl2pPr>
            <a:lvl3pPr lvl="2" rtl="0">
              <a:buNone/>
              <a:defRPr sz="1733">
                <a:solidFill>
                  <a:srgbClr val="828282"/>
                </a:solidFill>
              </a:defRPr>
            </a:lvl3pPr>
            <a:lvl4pPr lvl="3" rtl="0">
              <a:buNone/>
              <a:defRPr sz="1733">
                <a:solidFill>
                  <a:srgbClr val="828282"/>
                </a:solidFill>
              </a:defRPr>
            </a:lvl4pPr>
            <a:lvl5pPr lvl="4" rtl="0">
              <a:buNone/>
              <a:defRPr sz="1733">
                <a:solidFill>
                  <a:srgbClr val="828282"/>
                </a:solidFill>
              </a:defRPr>
            </a:lvl5pPr>
            <a:lvl6pPr lvl="5" rtl="0">
              <a:buNone/>
              <a:defRPr sz="1733">
                <a:solidFill>
                  <a:srgbClr val="828282"/>
                </a:solidFill>
              </a:defRPr>
            </a:lvl6pPr>
            <a:lvl7pPr lvl="6" rtl="0">
              <a:buNone/>
              <a:defRPr sz="1733">
                <a:solidFill>
                  <a:srgbClr val="828282"/>
                </a:solidFill>
              </a:defRPr>
            </a:lvl7pPr>
            <a:lvl8pPr lvl="7" rtl="0">
              <a:buNone/>
              <a:defRPr sz="1733">
                <a:solidFill>
                  <a:srgbClr val="828282"/>
                </a:solidFill>
              </a:defRPr>
            </a:lvl8pPr>
            <a:lvl9pPr lvl="8" rtl="0">
              <a:buNone/>
              <a:defRPr sz="1733">
                <a:solidFill>
                  <a:srgbClr val="82828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939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ldNum" idx="12"/>
          </p:nvPr>
        </p:nvSpPr>
        <p:spPr>
          <a:xfrm>
            <a:off x="11296611" y="6229282"/>
            <a:ext cx="731600" cy="253885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3416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002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6400" y="1193800"/>
            <a:ext cx="4572000" cy="40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_Plaid-Digital_FINAL-NEW.png"/>
          <p:cNvPicPr preferRelativeResize="0"/>
          <p:nvPr/>
        </p:nvPicPr>
        <p:blipFill rotWithShape="1">
          <a:blip r:embed="rId3">
            <a:alphaModFix/>
          </a:blip>
          <a:srcRect l="84736" t="23991" r="4770" b="1983"/>
          <a:stretch/>
        </p:blipFill>
        <p:spPr>
          <a:xfrm>
            <a:off x="609601" y="1"/>
            <a:ext cx="105409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002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6400" y="1193800"/>
            <a:ext cx="4572000" cy="40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_Plaid-Digital_FINAL-NEW.png"/>
          <p:cNvPicPr preferRelativeResize="0"/>
          <p:nvPr/>
        </p:nvPicPr>
        <p:blipFill rotWithShape="1">
          <a:blip r:embed="rId3">
            <a:alphaModFix/>
          </a:blip>
          <a:srcRect l="84736" t="23991" r="4770" b="1983"/>
          <a:stretch/>
        </p:blipFill>
        <p:spPr>
          <a:xfrm>
            <a:off x="609601" y="1"/>
            <a:ext cx="1054097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35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64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68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742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28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303264" y="1616400"/>
            <a:ext cx="5279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07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3454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368800" y="1600200"/>
            <a:ext cx="3454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3"/>
          </p:nvPr>
        </p:nvSpPr>
        <p:spPr>
          <a:xfrm>
            <a:off x="8128000" y="1600200"/>
            <a:ext cx="3454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784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">
  <p:cSld name="4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254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420533" y="1600200"/>
            <a:ext cx="254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231467" y="1600200"/>
            <a:ext cx="254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9042400" y="1600200"/>
            <a:ext cx="2540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351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3517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867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434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1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9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4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3A675641-497E-D74C-84B7-2C2AE603CD6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529933" y="1"/>
            <a:ext cx="674232" cy="948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12167" y="6687767"/>
            <a:ext cx="12192000" cy="170000"/>
          </a:xfrm>
          <a:prstGeom prst="roundRect">
            <a:avLst>
              <a:gd name="adj" fmla="val 16667"/>
            </a:avLst>
          </a:prstGeom>
          <a:solidFill>
            <a:srgbClr val="98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6657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2700"/>
              <a:buFont typeface="Open Sans Light"/>
              <a:buNone/>
              <a:defRPr sz="27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D5D5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D5D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11073919" y="6412072"/>
            <a:ext cx="2800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 Light"/>
              <a:buNone/>
              <a:defRPr sz="12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17114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_Plaid-Digital_FINAL-NEW.png"/>
          <p:cNvPicPr preferRelativeResize="0"/>
          <p:nvPr/>
        </p:nvPicPr>
        <p:blipFill rotWithShape="1">
          <a:blip r:embed="rId9">
            <a:alphaModFix/>
          </a:blip>
          <a:srcRect l="59550" t="20872" r="39887" b="2896"/>
          <a:stretch/>
        </p:blipFill>
        <p:spPr>
          <a:xfrm rot="5400000">
            <a:off x="5065181" y="1394884"/>
            <a:ext cx="80432" cy="1021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 descr="_Plaid-Digital_FINAL-NEW.png"/>
          <p:cNvPicPr preferRelativeResize="0"/>
          <p:nvPr/>
        </p:nvPicPr>
        <p:blipFill rotWithShape="1">
          <a:blip r:embed="rId9">
            <a:alphaModFix/>
          </a:blip>
          <a:srcRect l="59550" t="20872" r="39887" b="2896"/>
          <a:stretch/>
        </p:blipFill>
        <p:spPr>
          <a:xfrm rot="5400000">
            <a:off x="5065181" y="1394884"/>
            <a:ext cx="80432" cy="1021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09600" y="482600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2639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638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4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2638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2638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sz="14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63200" y="5664200"/>
            <a:ext cx="1539453" cy="981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416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9"/>
          <p:cNvCxnSpPr/>
          <p:nvPr/>
        </p:nvCxnSpPr>
        <p:spPr>
          <a:xfrm>
            <a:off x="2946400" y="3789218"/>
            <a:ext cx="731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/>
          <p:nvPr/>
        </p:nvSpPr>
        <p:spPr>
          <a:xfrm>
            <a:off x="2836830" y="2544467"/>
            <a:ext cx="8581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Hand Puppets: 3D Hand Pose Prediction from Shadow Puppet Images</a:t>
            </a:r>
          </a:p>
        </p:txBody>
      </p:sp>
      <p:sp>
        <p:nvSpPr>
          <p:cNvPr id="50" name="Google Shape;50;p9"/>
          <p:cNvSpPr txBox="1"/>
          <p:nvPr/>
        </p:nvSpPr>
        <p:spPr>
          <a:xfrm>
            <a:off x="2946400" y="3842170"/>
            <a:ext cx="7071600" cy="5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-US" sz="1867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16-824 Course Project</a:t>
            </a:r>
            <a:endParaRPr sz="1867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F648A-B53B-5B6B-A6C4-EDFC2FCE1567}"/>
              </a:ext>
            </a:extLst>
          </p:cNvPr>
          <p:cNvSpPr txBox="1"/>
          <p:nvPr/>
        </p:nvSpPr>
        <p:spPr>
          <a:xfrm>
            <a:off x="8970097" y="5129801"/>
            <a:ext cx="3221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Authors: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Abhishek Tandon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Gaini Kussainova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Rakshith Srinivasa Murthy Rutika Moharir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3C8009-5082-186E-8D76-5F8378FDA277}"/>
              </a:ext>
            </a:extLst>
          </p:cNvPr>
          <p:cNvSpPr txBox="1"/>
          <p:nvPr/>
        </p:nvSpPr>
        <p:spPr>
          <a:xfrm>
            <a:off x="69720" y="114301"/>
            <a:ext cx="191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A6C4A-156A-DE1D-A851-790E7BEC7F52}"/>
              </a:ext>
            </a:extLst>
          </p:cNvPr>
          <p:cNvSpPr txBox="1"/>
          <p:nvPr/>
        </p:nvSpPr>
        <p:spPr>
          <a:xfrm>
            <a:off x="1304732" y="5360650"/>
            <a:ext cx="135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Result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DF55E-4AAB-04E6-62C8-7FEA71772D59}"/>
              </a:ext>
            </a:extLst>
          </p:cNvPr>
          <p:cNvSpPr txBox="1"/>
          <p:nvPr/>
        </p:nvSpPr>
        <p:spPr>
          <a:xfrm>
            <a:off x="5133339" y="5360660"/>
            <a:ext cx="135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Result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9ADD3-D7EA-2050-599B-E1F028436525}"/>
              </a:ext>
            </a:extLst>
          </p:cNvPr>
          <p:cNvSpPr txBox="1"/>
          <p:nvPr/>
        </p:nvSpPr>
        <p:spPr>
          <a:xfrm>
            <a:off x="9227377" y="5360661"/>
            <a:ext cx="196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Failure Case</a:t>
            </a:r>
          </a:p>
        </p:txBody>
      </p:sp>
      <p:pic>
        <p:nvPicPr>
          <p:cNvPr id="3" name="Picture 2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959761EA-3936-526A-7D7C-AEE5976D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5" y="1769413"/>
            <a:ext cx="3345815" cy="3345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BD77B-127C-EF6D-29BD-DF2732B1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342" y="1786254"/>
            <a:ext cx="3345815" cy="3345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080AFBE8-6248-B30E-8AD9-CEF30DC6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50" y="1786253"/>
            <a:ext cx="3345815" cy="3345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CE9F85-E735-C49C-5FDE-2F478B5009AE}"/>
              </a:ext>
            </a:extLst>
          </p:cNvPr>
          <p:cNvCxnSpPr>
            <a:cxnSpLocks/>
          </p:cNvCxnSpPr>
          <p:nvPr/>
        </p:nvCxnSpPr>
        <p:spPr>
          <a:xfrm>
            <a:off x="8023860" y="548640"/>
            <a:ext cx="0" cy="59207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3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3C8009-5082-186E-8D76-5F8378FDA277}"/>
              </a:ext>
            </a:extLst>
          </p:cNvPr>
          <p:cNvSpPr txBox="1"/>
          <p:nvPr/>
        </p:nvSpPr>
        <p:spPr>
          <a:xfrm>
            <a:off x="69720" y="114301"/>
            <a:ext cx="635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Some more visualizations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C3C3E75-7B6A-BBE5-9533-0B86E1DD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1186180"/>
            <a:ext cx="2188210" cy="2188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outdoor object, silhouette, aircraft&#10;&#10;Description automatically generated">
            <a:extLst>
              <a:ext uri="{FF2B5EF4-FFF2-40B4-BE49-F238E27FC236}">
                <a16:creationId xmlns:a16="http://schemas.microsoft.com/office/drawing/2014/main" id="{C3B2DCBC-01D4-1B8C-B230-DF5E8CFCD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888" y="1240790"/>
            <a:ext cx="2188210" cy="2188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A2955909-807A-F622-56B2-328E38124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826" y="1189355"/>
            <a:ext cx="2185035" cy="2185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9FDF6A4A-A84E-88F8-B7AC-72600263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470" y="3738383"/>
            <a:ext cx="2185035" cy="2185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icture containing outdoor, person, snowboarding, green&#10;&#10;Description automatically generated">
            <a:extLst>
              <a:ext uri="{FF2B5EF4-FFF2-40B4-BE49-F238E27FC236}">
                <a16:creationId xmlns:a16="http://schemas.microsoft.com/office/drawing/2014/main" id="{512EA96D-E0D2-EE90-85B1-B2973478D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97" y="3738382"/>
            <a:ext cx="2185035" cy="2185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16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D9C5E3-5019-F4EF-47AC-04A4E42555AC}"/>
              </a:ext>
            </a:extLst>
          </p:cNvPr>
          <p:cNvSpPr txBox="1"/>
          <p:nvPr/>
        </p:nvSpPr>
        <p:spPr>
          <a:xfrm>
            <a:off x="153791" y="117763"/>
            <a:ext cx="332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Next 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8EABC9-67ED-30D2-2D3F-4DC9DF685933}"/>
                  </a:ext>
                </a:extLst>
              </p:cNvPr>
              <p:cNvSpPr txBox="1"/>
              <p:nvPr/>
            </p:nvSpPr>
            <p:spPr>
              <a:xfrm>
                <a:off x="318475" y="869193"/>
                <a:ext cx="1155503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Collision Loss: A penetration loss can be used at test time optimization to reduce the collisions observed between the two interacting hands.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Regress MANO Shape Parameter: Model network to predict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to capture variations in hands.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Pose for shadow images in the wild: Predict camera pose along with prediction of MANO parameters.	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8EABC9-67ED-30D2-2D3F-4DC9DF685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75" y="869193"/>
                <a:ext cx="11555035" cy="1631216"/>
              </a:xfrm>
              <a:prstGeom prst="rect">
                <a:avLst/>
              </a:prstGeom>
              <a:blipFill>
                <a:blip r:embed="rId2"/>
                <a:stretch>
                  <a:fillRect l="-329" t="-2326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B55E4E8-E372-0B6F-5988-429A183B7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03" y="3028950"/>
            <a:ext cx="9494993" cy="30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9EA2BB-07F4-8103-9D5D-F7B3EA9CD821}"/>
              </a:ext>
            </a:extLst>
          </p:cNvPr>
          <p:cNvSpPr txBox="1"/>
          <p:nvPr/>
        </p:nvSpPr>
        <p:spPr>
          <a:xfrm>
            <a:off x="3501390" y="2163238"/>
            <a:ext cx="45948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/>
              <a:t>Thank you!</a:t>
            </a:r>
          </a:p>
        </p:txBody>
      </p:sp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6F2016F-E8EA-CFF7-2692-EF5AE1A7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1490" y="-1"/>
            <a:ext cx="3410389" cy="3410389"/>
          </a:xfrm>
          <a:prstGeom prst="rect">
            <a:avLst/>
          </a:prstGeom>
        </p:spPr>
      </p:pic>
      <p:pic>
        <p:nvPicPr>
          <p:cNvPr id="14" name="Picture 13" descr="A picture containing outdoor object, silhouette, aircraft&#10;&#10;Description automatically generated">
            <a:extLst>
              <a:ext uri="{FF2B5EF4-FFF2-40B4-BE49-F238E27FC236}">
                <a16:creationId xmlns:a16="http://schemas.microsoft.com/office/drawing/2014/main" id="{406CDFAF-BB5B-002A-B2D1-C088FAF4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43850" y="2462530"/>
            <a:ext cx="4103369" cy="41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pic>
        <p:nvPicPr>
          <p:cNvPr id="7" name="Picture 6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082206EA-0D56-2D29-90DD-93ADDE2D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79" y="4195085"/>
            <a:ext cx="1702040" cy="16931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617853-CFFB-C71A-7551-2F5AAAF9C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379" y="2222500"/>
            <a:ext cx="1702040" cy="1684218"/>
          </a:xfrm>
          <a:prstGeom prst="rect">
            <a:avLst/>
          </a:prstGeom>
        </p:spPr>
      </p:pic>
      <p:pic>
        <p:nvPicPr>
          <p:cNvPr id="11" name="Picture 10" descr="A picture containing handwear&#10;&#10;Description automatically generated">
            <a:extLst>
              <a:ext uri="{FF2B5EF4-FFF2-40B4-BE49-F238E27FC236}">
                <a16:creationId xmlns:a16="http://schemas.microsoft.com/office/drawing/2014/main" id="{CE6B58B6-B998-616F-FF86-14F4031E2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732" y="2232457"/>
            <a:ext cx="1702040" cy="168421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AA22989-351E-A68F-047E-F7C67D409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469" y="275332"/>
            <a:ext cx="1664303" cy="166430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3667D23-59D1-C000-46A1-B51A422BE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001" y="292758"/>
            <a:ext cx="1646877" cy="1646877"/>
          </a:xfrm>
          <a:prstGeom prst="rect">
            <a:avLst/>
          </a:prstGeom>
        </p:spPr>
      </p:pic>
      <p:pic>
        <p:nvPicPr>
          <p:cNvPr id="17" name="Picture 16" descr="A picture containing black&#10;&#10;Description automatically generated">
            <a:extLst>
              <a:ext uri="{FF2B5EF4-FFF2-40B4-BE49-F238E27FC236}">
                <a16:creationId xmlns:a16="http://schemas.microsoft.com/office/drawing/2014/main" id="{092D4D86-9915-387B-866D-377ED2AC2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000" y="2252371"/>
            <a:ext cx="1646877" cy="1664304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AEFA7733-88EA-9A0A-B917-6CC603C99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3961" y="4265923"/>
            <a:ext cx="1681916" cy="1664304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B0C1D851-6C63-E12F-263F-5FBC82E213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7350" y="4265923"/>
            <a:ext cx="1673109" cy="1664303"/>
          </a:xfrm>
          <a:prstGeom prst="rect">
            <a:avLst/>
          </a:prstGeom>
        </p:spPr>
      </p:pic>
      <p:pic>
        <p:nvPicPr>
          <p:cNvPr id="23" name="Picture 2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E8CD5D98-38DF-33F5-B42A-A4C34BC02B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3676" y="2252372"/>
            <a:ext cx="1681822" cy="1664303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37764961-320A-6783-ED8C-9771AF19E5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212" y="4265922"/>
            <a:ext cx="1655636" cy="1664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49D8D9-5ADD-8688-D7BD-7AD0E2E1C3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2802" y="4209497"/>
            <a:ext cx="1655636" cy="16211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5BD1F9-26A7-78BB-88DC-6E925617ED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9379" y="275332"/>
            <a:ext cx="1655589" cy="1664303"/>
          </a:xfrm>
          <a:prstGeom prst="rect">
            <a:avLst/>
          </a:prstGeom>
        </p:spPr>
      </p:pic>
      <p:pic>
        <p:nvPicPr>
          <p:cNvPr id="31" name="Picture 30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B30058B9-4CF8-C64A-3744-588271855C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6156" y="292758"/>
            <a:ext cx="1664303" cy="1664303"/>
          </a:xfrm>
          <a:prstGeom prst="rect">
            <a:avLst/>
          </a:prstGeom>
        </p:spPr>
      </p:pic>
      <p:pic>
        <p:nvPicPr>
          <p:cNvPr id="33" name="Picture 32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AF6C07EE-FE66-4C54-6B91-D78045E5BE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647" y="2222500"/>
            <a:ext cx="1646967" cy="1664303"/>
          </a:xfrm>
          <a:prstGeom prst="rect">
            <a:avLst/>
          </a:prstGeom>
        </p:spPr>
      </p:pic>
      <p:pic>
        <p:nvPicPr>
          <p:cNvPr id="35" name="Picture 34" descr="A picture containing text, handwear, clothing, person&#10;&#10;Description automatically generated">
            <a:extLst>
              <a:ext uri="{FF2B5EF4-FFF2-40B4-BE49-F238E27FC236}">
                <a16:creationId xmlns:a16="http://schemas.microsoft.com/office/drawing/2014/main" id="{C410A227-21F1-E134-F10E-103F29292A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4642" y="292757"/>
            <a:ext cx="1672972" cy="166430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99796E0-2BE0-3984-989F-9AB7D23695E9}"/>
              </a:ext>
            </a:extLst>
          </p:cNvPr>
          <p:cNvSpPr txBox="1"/>
          <p:nvPr/>
        </p:nvSpPr>
        <p:spPr>
          <a:xfrm>
            <a:off x="5020927" y="6326134"/>
            <a:ext cx="700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obtained from: https://</a:t>
            </a:r>
            <a:r>
              <a:rPr lang="en-US" dirty="0" err="1"/>
              <a:t>etc.usf.edu</a:t>
            </a:r>
            <a:r>
              <a:rPr lang="en-US" dirty="0"/>
              <a:t>/clipart/galleries/266-hand-shadow-puppetry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FA5F8-410A-15EC-F978-0A8E4CF5F8B5}"/>
              </a:ext>
            </a:extLst>
          </p:cNvPr>
          <p:cNvCxnSpPr>
            <a:cxnSpLocks/>
          </p:cNvCxnSpPr>
          <p:nvPr/>
        </p:nvCxnSpPr>
        <p:spPr>
          <a:xfrm>
            <a:off x="5832763" y="77504"/>
            <a:ext cx="0" cy="65393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1C3329-7993-8AFF-581C-D18235EB8191}"/>
              </a:ext>
            </a:extLst>
          </p:cNvPr>
          <p:cNvSpPr txBox="1"/>
          <p:nvPr/>
        </p:nvSpPr>
        <p:spPr>
          <a:xfrm>
            <a:off x="7606146" y="277091"/>
            <a:ext cx="361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Proposed Task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FEDF7-D09D-6478-C4F7-F92251BDD187}"/>
              </a:ext>
            </a:extLst>
          </p:cNvPr>
          <p:cNvSpPr txBox="1"/>
          <p:nvPr/>
        </p:nvSpPr>
        <p:spPr>
          <a:xfrm>
            <a:off x="1071787" y="191727"/>
            <a:ext cx="3325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MANO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D04F2B-2960-2887-4690-BC69A126E067}"/>
                  </a:ext>
                </a:extLst>
              </p:cNvPr>
              <p:cNvSpPr txBox="1"/>
              <p:nvPr/>
            </p:nvSpPr>
            <p:spPr>
              <a:xfrm>
                <a:off x="69275" y="993909"/>
                <a:ext cx="5832761" cy="1818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Parameters:</a:t>
                </a:r>
              </a:p>
              <a:p>
                <a:endParaRPr lang="en-US" dirty="0"/>
              </a:p>
              <a:p>
                <a:r>
                  <a:rPr lang="en-US" dirty="0"/>
                  <a:t>Shape – Models finger slenderness and palm thickness</a:t>
                </a:r>
              </a:p>
              <a:p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Pose – Models 3D surface deformation due to articulation</a:t>
                </a:r>
              </a:p>
              <a:p>
                <a:r>
                  <a:rPr lang="en-US" dirty="0"/>
                  <a:t>	 Global hand orientation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	</a:t>
                </a:r>
                <a:r>
                  <a:rPr lang="el-GR" b="0" dirty="0">
                    <a:ea typeface="Cambria Math" panose="02040503050406030204" pitchFamily="18" charset="0"/>
                  </a:rPr>
                  <a:t> </a:t>
                </a:r>
                <a:r>
                  <a:rPr lang="en-US" b="0" dirty="0">
                    <a:ea typeface="Cambria Math" panose="02040503050406030204" pitchFamily="18" charset="0"/>
                  </a:rPr>
                  <a:t>3D rotation of finger joint relative to the wrist,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D04F2B-2960-2887-4690-BC69A126E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5" y="993909"/>
                <a:ext cx="5832761" cy="1818255"/>
              </a:xfrm>
              <a:prstGeom prst="rect">
                <a:avLst/>
              </a:prstGeom>
              <a:blipFill>
                <a:blip r:embed="rId2"/>
                <a:stretch>
                  <a:fillRect l="-435" t="-69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>
            <a:extLst>
              <a:ext uri="{FF2B5EF4-FFF2-40B4-BE49-F238E27FC236}">
                <a16:creationId xmlns:a16="http://schemas.microsoft.com/office/drawing/2014/main" id="{F11BBCDA-2AC0-8892-3FAC-124BE435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0" y="4603567"/>
            <a:ext cx="4283136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4A983-35F8-8643-2D0D-B5EA3FE1AB5D}"/>
                  </a:ext>
                </a:extLst>
              </p:cNvPr>
              <p:cNvSpPr txBox="1"/>
              <p:nvPr/>
            </p:nvSpPr>
            <p:spPr>
              <a:xfrm>
                <a:off x="69275" y="2906460"/>
                <a:ext cx="5832761" cy="160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Output:</a:t>
                </a:r>
              </a:p>
              <a:p>
                <a:endParaRPr lang="en-US" dirty="0"/>
              </a:p>
              <a:p>
                <a:r>
                  <a:rPr lang="en-US" dirty="0"/>
                  <a:t>Vertices – 3D vertices of triangulated mesh</a:t>
                </a:r>
              </a:p>
              <a:p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778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Joints – 3D joints coordinates</a:t>
                </a:r>
              </a:p>
              <a:p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42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4A983-35F8-8643-2D0D-B5EA3FE1A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5" y="2906460"/>
                <a:ext cx="5832761" cy="1602811"/>
              </a:xfrm>
              <a:prstGeom prst="rect">
                <a:avLst/>
              </a:prstGeom>
              <a:blipFill>
                <a:blip r:embed="rId4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157347E-976D-1F3A-468E-6256CFDBA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490812"/>
            <a:ext cx="5832755" cy="37669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74B6F6-48B0-2DDB-9B06-9E2D8C642F8D}"/>
              </a:ext>
            </a:extLst>
          </p:cNvPr>
          <p:cNvSpPr txBox="1"/>
          <p:nvPr/>
        </p:nvSpPr>
        <p:spPr>
          <a:xfrm>
            <a:off x="-19709" y="6249480"/>
            <a:ext cx="1221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Embodied Hands: Modeling and Capturing Hands and Bodies Together </a:t>
            </a:r>
          </a:p>
          <a:p>
            <a:r>
              <a:rPr lang="en-US" sz="1200" dirty="0"/>
              <a:t>Romero, Javier and </a:t>
            </a:r>
            <a:r>
              <a:rPr lang="en-US" sz="1200" dirty="0" err="1"/>
              <a:t>Tzionas</a:t>
            </a:r>
            <a:r>
              <a:rPr lang="en-US" sz="1200" dirty="0"/>
              <a:t>, </a:t>
            </a:r>
            <a:r>
              <a:rPr lang="en-US" sz="1200" dirty="0" err="1"/>
              <a:t>Dimitrios</a:t>
            </a:r>
            <a:r>
              <a:rPr lang="en-US" sz="1200" dirty="0"/>
              <a:t> and Black, Michael J..</a:t>
            </a:r>
          </a:p>
        </p:txBody>
      </p:sp>
    </p:spTree>
    <p:extLst>
      <p:ext uri="{BB962C8B-B14F-4D97-AF65-F5344CB8AC3E}">
        <p14:creationId xmlns:p14="http://schemas.microsoft.com/office/powerpoint/2010/main" val="128138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918148-1A99-8411-2234-9252E8C01607}"/>
              </a:ext>
            </a:extLst>
          </p:cNvPr>
          <p:cNvSpPr/>
          <p:nvPr/>
        </p:nvSpPr>
        <p:spPr>
          <a:xfrm>
            <a:off x="3594554" y="621218"/>
            <a:ext cx="7868487" cy="2274783"/>
          </a:xfrm>
          <a:prstGeom prst="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7FE29-E80C-9D0D-7144-29CE5F812CCB}"/>
              </a:ext>
            </a:extLst>
          </p:cNvPr>
          <p:cNvSpPr txBox="1"/>
          <p:nvPr/>
        </p:nvSpPr>
        <p:spPr>
          <a:xfrm>
            <a:off x="67819" y="88360"/>
            <a:ext cx="3325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Prior Work</a:t>
            </a: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35D2E6E-F018-4456-0108-04F4285F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936" y="917917"/>
            <a:ext cx="2057400" cy="1397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66BB198-5E3E-37AF-9541-01B0B1DD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174" y="892573"/>
            <a:ext cx="1544040" cy="1465530"/>
          </a:xfrm>
          <a:prstGeom prst="rect">
            <a:avLst/>
          </a:prstGeom>
        </p:spPr>
      </p:pic>
      <p:pic>
        <p:nvPicPr>
          <p:cNvPr id="12" name="Picture 11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129F7007-9F66-D2E0-EF54-7F49FAE8B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4" y="1182617"/>
            <a:ext cx="1039330" cy="103933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D8F6252B-CEC4-F4CC-7993-1E1B071C6786}"/>
              </a:ext>
            </a:extLst>
          </p:cNvPr>
          <p:cNvSpPr/>
          <p:nvPr/>
        </p:nvSpPr>
        <p:spPr>
          <a:xfrm rot="5400000">
            <a:off x="3975963" y="3911416"/>
            <a:ext cx="1222625" cy="916826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F89CF-EE70-21EB-F118-F93D0F665F91}"/>
              </a:ext>
            </a:extLst>
          </p:cNvPr>
          <p:cNvSpPr txBox="1"/>
          <p:nvPr/>
        </p:nvSpPr>
        <p:spPr>
          <a:xfrm>
            <a:off x="2238713" y="1548393"/>
            <a:ext cx="87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E35BFE-2573-239C-1560-062DB14B73E3}"/>
              </a:ext>
            </a:extLst>
          </p:cNvPr>
          <p:cNvSpPr/>
          <p:nvPr/>
        </p:nvSpPr>
        <p:spPr>
          <a:xfrm>
            <a:off x="3667549" y="1346681"/>
            <a:ext cx="2218841" cy="711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Right hand exists? : yes</a:t>
            </a:r>
          </a:p>
          <a:p>
            <a:pPr algn="ctr"/>
            <a:r>
              <a:rPr lang="en-US" dirty="0"/>
              <a:t>Left hand exists? :yes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CC265D-66E7-4ED3-918F-816DB734A039}"/>
              </a:ext>
            </a:extLst>
          </p:cNvPr>
          <p:cNvSpPr txBox="1"/>
          <p:nvPr/>
        </p:nvSpPr>
        <p:spPr>
          <a:xfrm>
            <a:off x="122119" y="3228218"/>
            <a:ext cx="866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InterHand2.6M: A Dataset and Baseline for 3D Interacting Hand Pose Estimation from a Single RGB Image,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n-lt"/>
              </a:rPr>
              <a:t>Moon,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n-lt"/>
              </a:rPr>
              <a:t>Gyeongsik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 and Yu,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n-lt"/>
              </a:rPr>
              <a:t>Shoou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-I and Wen, He and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n-lt"/>
              </a:rPr>
              <a:t>Shiratori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,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n-lt"/>
              </a:rPr>
              <a:t>Takaaki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 and Lee,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n-lt"/>
              </a:rPr>
              <a:t>Kyoung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n-lt"/>
              </a:rPr>
              <a:t> Mu</a:t>
            </a:r>
            <a:endParaRPr lang="en-US" sz="1200" i="1" dirty="0"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7FAA7D-C302-5489-EBBC-61E8EDFB4DB5}"/>
              </a:ext>
            </a:extLst>
          </p:cNvPr>
          <p:cNvCxnSpPr/>
          <p:nvPr/>
        </p:nvCxnSpPr>
        <p:spPr>
          <a:xfrm>
            <a:off x="1403361" y="1706855"/>
            <a:ext cx="7197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37009B-8CBC-4EA9-FA53-56827121BFE3}"/>
              </a:ext>
            </a:extLst>
          </p:cNvPr>
          <p:cNvCxnSpPr>
            <a:cxnSpLocks/>
          </p:cNvCxnSpPr>
          <p:nvPr/>
        </p:nvCxnSpPr>
        <p:spPr>
          <a:xfrm>
            <a:off x="3240252" y="1702281"/>
            <a:ext cx="3543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FFD4F7-42B5-5BFE-0C6E-B9CD0901882E}"/>
              </a:ext>
            </a:extLst>
          </p:cNvPr>
          <p:cNvSpPr txBox="1"/>
          <p:nvPr/>
        </p:nvSpPr>
        <p:spPr>
          <a:xfrm>
            <a:off x="7196683" y="357527"/>
            <a:ext cx="82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AADA66-426F-3A7A-26F8-B5B80361AAE1}"/>
                  </a:ext>
                </a:extLst>
              </p:cNvPr>
              <p:cNvSpPr txBox="1"/>
              <p:nvPr/>
            </p:nvSpPr>
            <p:spPr>
              <a:xfrm>
                <a:off x="3863523" y="2232477"/>
                <a:ext cx="2022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Handedness: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AADA66-426F-3A7A-26F8-B5B80361A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523" y="2232477"/>
                <a:ext cx="2022867" cy="307777"/>
              </a:xfrm>
              <a:prstGeom prst="rect">
                <a:avLst/>
              </a:prstGeom>
              <a:blipFill>
                <a:blip r:embed="rId5"/>
                <a:stretch>
                  <a:fillRect l="-1250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86CBC7-DFE2-825B-BEA3-D8091CD98AD1}"/>
                  </a:ext>
                </a:extLst>
              </p:cNvPr>
              <p:cNvSpPr txBox="1"/>
              <p:nvPr/>
            </p:nvSpPr>
            <p:spPr>
              <a:xfrm>
                <a:off x="6540936" y="2292279"/>
                <a:ext cx="2711946" cy="315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2.5D Hand Pose: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86CBC7-DFE2-825B-BEA3-D8091CD9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936" y="2292279"/>
                <a:ext cx="2711946" cy="315151"/>
              </a:xfrm>
              <a:prstGeom prst="rect">
                <a:avLst/>
              </a:prstGeom>
              <a:blipFill>
                <a:blip r:embed="rId6"/>
                <a:stretch>
                  <a:fillRect l="-935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2D5479-7059-2FC4-4E2B-DBBC07492A8D}"/>
                  </a:ext>
                </a:extLst>
              </p:cNvPr>
              <p:cNvSpPr txBox="1"/>
              <p:nvPr/>
            </p:nvSpPr>
            <p:spPr>
              <a:xfrm>
                <a:off x="9440174" y="2303875"/>
                <a:ext cx="20228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Right hand relative-left hand depth: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2D5479-7059-2FC4-4E2B-DBBC07492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174" y="2303875"/>
                <a:ext cx="2022867" cy="523220"/>
              </a:xfrm>
              <a:prstGeom prst="rect">
                <a:avLst/>
              </a:prstGeom>
              <a:blipFill>
                <a:blip r:embed="rId7"/>
                <a:stretch>
                  <a:fillRect l="-1250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712D44C0-95AD-3B0E-9DDB-180A8CA85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6298" y="3949528"/>
            <a:ext cx="1105713" cy="840600"/>
          </a:xfrm>
          <a:prstGeom prst="rect">
            <a:avLst/>
          </a:prstGeom>
        </p:spPr>
      </p:pic>
      <p:pic>
        <p:nvPicPr>
          <p:cNvPr id="29" name="Picture 28" descr="Close-up of hands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5D393B2-431D-C96C-B13F-CCD20ED39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38" y="4033391"/>
            <a:ext cx="1086314" cy="840600"/>
          </a:xfrm>
          <a:prstGeom prst="rect">
            <a:avLst/>
          </a:prstGeom>
        </p:spPr>
      </p:pic>
      <p:sp>
        <p:nvSpPr>
          <p:cNvPr id="31" name="Trapezoid 30">
            <a:extLst>
              <a:ext uri="{FF2B5EF4-FFF2-40B4-BE49-F238E27FC236}">
                <a16:creationId xmlns:a16="http://schemas.microsoft.com/office/drawing/2014/main" id="{CA17BB89-0D65-911C-32FD-B625063CA239}"/>
              </a:ext>
            </a:extLst>
          </p:cNvPr>
          <p:cNvSpPr/>
          <p:nvPr/>
        </p:nvSpPr>
        <p:spPr>
          <a:xfrm rot="5400000">
            <a:off x="1900846" y="4936021"/>
            <a:ext cx="1222625" cy="1447296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108D64-985D-6917-2502-A03F825E9881}"/>
              </a:ext>
            </a:extLst>
          </p:cNvPr>
          <p:cNvSpPr txBox="1"/>
          <p:nvPr/>
        </p:nvSpPr>
        <p:spPr>
          <a:xfrm>
            <a:off x="1817365" y="5411915"/>
            <a:ext cx="157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2.5D Heatmap Predict Network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B18DD1AF-244A-2286-5AFE-6DC7F6ECBC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3207" y="5277901"/>
            <a:ext cx="1661400" cy="763537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E9CC2331-2C3D-AB64-EC67-FB198ABAF045}"/>
              </a:ext>
            </a:extLst>
          </p:cNvPr>
          <p:cNvSpPr/>
          <p:nvPr/>
        </p:nvSpPr>
        <p:spPr>
          <a:xfrm rot="5400000">
            <a:off x="2198484" y="1396269"/>
            <a:ext cx="1222625" cy="916826"/>
          </a:xfrm>
          <a:prstGeom prst="trapezoid">
            <a:avLst/>
          </a:prstGeom>
          <a:solidFill>
            <a:srgbClr val="EA8EEA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DCFC7140-B7B8-15F8-EFE3-2D7D73424FB4}"/>
              </a:ext>
            </a:extLst>
          </p:cNvPr>
          <p:cNvSpPr/>
          <p:nvPr/>
        </p:nvSpPr>
        <p:spPr>
          <a:xfrm rot="16200000">
            <a:off x="6069307" y="3911892"/>
            <a:ext cx="1222625" cy="916826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1CCA0B2-7CE7-7929-D177-D2D73F07BD7E}"/>
              </a:ext>
            </a:extLst>
          </p:cNvPr>
          <p:cNvSpPr/>
          <p:nvPr/>
        </p:nvSpPr>
        <p:spPr>
          <a:xfrm>
            <a:off x="8082945" y="3731785"/>
            <a:ext cx="1218621" cy="12487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Hand Parameters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1A3CAE-07A9-E652-5A0C-03F1930F2717}"/>
              </a:ext>
            </a:extLst>
          </p:cNvPr>
          <p:cNvCxnSpPr>
            <a:cxnSpLocks/>
          </p:cNvCxnSpPr>
          <p:nvPr/>
        </p:nvCxnSpPr>
        <p:spPr>
          <a:xfrm>
            <a:off x="1613043" y="4453691"/>
            <a:ext cx="23751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46684AF-528B-2236-B63E-3AB5AE4E151C}"/>
              </a:ext>
            </a:extLst>
          </p:cNvPr>
          <p:cNvCxnSpPr>
            <a:cxnSpLocks/>
          </p:cNvCxnSpPr>
          <p:nvPr/>
        </p:nvCxnSpPr>
        <p:spPr>
          <a:xfrm>
            <a:off x="5138358" y="4369829"/>
            <a:ext cx="9758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0CF090E-D4B9-8012-0EA5-6F5B912E15C5}"/>
              </a:ext>
            </a:extLst>
          </p:cNvPr>
          <p:cNvCxnSpPr>
            <a:cxnSpLocks/>
          </p:cNvCxnSpPr>
          <p:nvPr/>
        </p:nvCxnSpPr>
        <p:spPr>
          <a:xfrm>
            <a:off x="7287370" y="4369829"/>
            <a:ext cx="7881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7424CB-8988-C104-9F2E-888FF37C9949}"/>
              </a:ext>
            </a:extLst>
          </p:cNvPr>
          <p:cNvCxnSpPr>
            <a:cxnSpLocks/>
          </p:cNvCxnSpPr>
          <p:nvPr/>
        </p:nvCxnSpPr>
        <p:spPr>
          <a:xfrm>
            <a:off x="9377573" y="4388601"/>
            <a:ext cx="9758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5BA4A1A-4540-4079-421E-51D82E4B448B}"/>
              </a:ext>
            </a:extLst>
          </p:cNvPr>
          <p:cNvCxnSpPr/>
          <p:nvPr/>
        </p:nvCxnSpPr>
        <p:spPr>
          <a:xfrm>
            <a:off x="984895" y="4980568"/>
            <a:ext cx="0" cy="5946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60B664-86E5-F5AF-6560-A0F1B0611770}"/>
              </a:ext>
            </a:extLst>
          </p:cNvPr>
          <p:cNvCxnSpPr>
            <a:cxnSpLocks/>
          </p:cNvCxnSpPr>
          <p:nvPr/>
        </p:nvCxnSpPr>
        <p:spPr>
          <a:xfrm>
            <a:off x="984895" y="5545039"/>
            <a:ext cx="707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6CA3F55-76F3-FEA5-90C8-2283AA53633E}"/>
              </a:ext>
            </a:extLst>
          </p:cNvPr>
          <p:cNvCxnSpPr>
            <a:cxnSpLocks/>
          </p:cNvCxnSpPr>
          <p:nvPr/>
        </p:nvCxnSpPr>
        <p:spPr>
          <a:xfrm>
            <a:off x="3341734" y="5673525"/>
            <a:ext cx="3853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457F416-5BC6-0277-8377-1FBB1F2D4D5B}"/>
              </a:ext>
            </a:extLst>
          </p:cNvPr>
          <p:cNvCxnSpPr/>
          <p:nvPr/>
        </p:nvCxnSpPr>
        <p:spPr>
          <a:xfrm flipV="1">
            <a:off x="4668982" y="4964495"/>
            <a:ext cx="0" cy="229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9843879-0942-64A0-50B8-81A5099C3868}"/>
              </a:ext>
            </a:extLst>
          </p:cNvPr>
          <p:cNvSpPr txBox="1"/>
          <p:nvPr/>
        </p:nvSpPr>
        <p:spPr>
          <a:xfrm>
            <a:off x="2398414" y="170079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48308F-E634-DB02-2A38-AC38A11EF4C6}"/>
              </a:ext>
            </a:extLst>
          </p:cNvPr>
          <p:cNvSpPr txBox="1"/>
          <p:nvPr/>
        </p:nvSpPr>
        <p:spPr>
          <a:xfrm>
            <a:off x="4125440" y="421594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Encoder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B6ACBB-F3B8-F932-ACC3-59F7B321691C}"/>
              </a:ext>
            </a:extLst>
          </p:cNvPr>
          <p:cNvSpPr txBox="1"/>
          <p:nvPr/>
        </p:nvSpPr>
        <p:spPr>
          <a:xfrm>
            <a:off x="6239869" y="423471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352599-D7DC-18B5-CB7A-422EDC513E2A}"/>
              </a:ext>
            </a:extLst>
          </p:cNvPr>
          <p:cNvSpPr txBox="1"/>
          <p:nvPr/>
        </p:nvSpPr>
        <p:spPr>
          <a:xfrm>
            <a:off x="-19709" y="6229559"/>
            <a:ext cx="1221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Interacting Two-Hand 3D Pose and Shape Reconstruction from Single Color Image </a:t>
            </a:r>
          </a:p>
          <a:p>
            <a:r>
              <a:rPr lang="en-US" sz="1200" i="1" dirty="0"/>
              <a:t>Zhang, </a:t>
            </a:r>
            <a:r>
              <a:rPr lang="en-US" sz="1200" i="1" dirty="0" err="1"/>
              <a:t>Baowen</a:t>
            </a:r>
            <a:r>
              <a:rPr lang="en-US" sz="1200" i="1" dirty="0"/>
              <a:t> &amp; Wang, </a:t>
            </a:r>
            <a:r>
              <a:rPr lang="en-US" sz="1200" i="1" dirty="0" err="1"/>
              <a:t>Yangang</a:t>
            </a:r>
            <a:r>
              <a:rPr lang="en-US" sz="1200" i="1" dirty="0"/>
              <a:t> &amp; Deng, </a:t>
            </a:r>
            <a:r>
              <a:rPr lang="en-US" sz="1200" i="1" dirty="0" err="1"/>
              <a:t>Xiaoming</a:t>
            </a:r>
            <a:r>
              <a:rPr lang="en-US" sz="1200" i="1" dirty="0"/>
              <a:t> &amp; Zhang, </a:t>
            </a:r>
            <a:r>
              <a:rPr lang="en-US" sz="1200" i="1" dirty="0" err="1"/>
              <a:t>Yinda</a:t>
            </a:r>
            <a:r>
              <a:rPr lang="en-US" sz="1200" i="1" dirty="0"/>
              <a:t> &amp; Tan, Ping &amp; Ma, </a:t>
            </a:r>
            <a:r>
              <a:rPr lang="en-US" sz="1200" i="1" dirty="0" err="1"/>
              <a:t>Cuixia</a:t>
            </a:r>
            <a:r>
              <a:rPr lang="en-US" sz="1200" i="1" dirty="0"/>
              <a:t> &amp; Wang, </a:t>
            </a:r>
            <a:r>
              <a:rPr lang="en-US" sz="1200" i="1" dirty="0" err="1"/>
              <a:t>Hongan</a:t>
            </a:r>
            <a:r>
              <a:rPr lang="en-US" dirty="0"/>
              <a:t>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11CA783-47B0-82D5-FC4A-68491A8B1105}"/>
              </a:ext>
            </a:extLst>
          </p:cNvPr>
          <p:cNvCxnSpPr/>
          <p:nvPr/>
        </p:nvCxnSpPr>
        <p:spPr>
          <a:xfrm>
            <a:off x="193963" y="3685309"/>
            <a:ext cx="11804073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91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DF144-9284-3A4B-B642-BB4E74A5D7A6}"/>
              </a:ext>
            </a:extLst>
          </p:cNvPr>
          <p:cNvSpPr txBox="1"/>
          <p:nvPr/>
        </p:nvSpPr>
        <p:spPr>
          <a:xfrm>
            <a:off x="112730" y="105779"/>
            <a:ext cx="436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Proposed Solution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D76C7A-EC0C-4E03-C5B9-9A1D8754A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2" y="945536"/>
            <a:ext cx="11718716" cy="54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71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80398-AFCE-B9F0-9476-0D498A288797}"/>
              </a:ext>
            </a:extLst>
          </p:cNvPr>
          <p:cNvSpPr txBox="1"/>
          <p:nvPr/>
        </p:nvSpPr>
        <p:spPr>
          <a:xfrm>
            <a:off x="69720" y="114301"/>
            <a:ext cx="191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Results</a:t>
            </a:r>
          </a:p>
        </p:txBody>
      </p:sp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1305F87-685B-A6D1-93C8-922EC81A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81" y="822187"/>
            <a:ext cx="9908323" cy="56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D0059DFF-723F-6CF2-0290-7C84E1FF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81" y="822187"/>
            <a:ext cx="9890760" cy="567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53E86-B884-AA8D-F7DA-6D9F419FA94B}"/>
              </a:ext>
            </a:extLst>
          </p:cNvPr>
          <p:cNvSpPr txBox="1"/>
          <p:nvPr/>
        </p:nvSpPr>
        <p:spPr>
          <a:xfrm>
            <a:off x="69720" y="114301"/>
            <a:ext cx="191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8388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6D7BE3-9A3C-C07A-7D20-F27275DAC0CA}"/>
              </a:ext>
            </a:extLst>
          </p:cNvPr>
          <p:cNvSpPr txBox="1"/>
          <p:nvPr/>
        </p:nvSpPr>
        <p:spPr>
          <a:xfrm>
            <a:off x="0" y="0"/>
            <a:ext cx="332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Failure Cases</a:t>
            </a:r>
          </a:p>
        </p:txBody>
      </p:sp>
      <p:pic>
        <p:nvPicPr>
          <p:cNvPr id="8" name="Picture 7" descr="Shape, polygon&#10;&#10;Description automatically generated">
            <a:extLst>
              <a:ext uri="{FF2B5EF4-FFF2-40B4-BE49-F238E27FC236}">
                <a16:creationId xmlns:a16="http://schemas.microsoft.com/office/drawing/2014/main" id="{AF45CF33-5B51-AC48-E1E6-B7F7F4D0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612427"/>
            <a:ext cx="10401300" cy="59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21CEBE-C469-0E20-F156-7B15747B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936" y="1729412"/>
            <a:ext cx="2676990" cy="2676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124EF-0470-C585-23E4-3B8EEDD9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" y="1729412"/>
            <a:ext cx="2652374" cy="2652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0DE64-EB56-B222-08C2-D4BDF509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55" y="1729412"/>
            <a:ext cx="2558239" cy="2652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3C8009-5082-186E-8D76-5F8378FDA277}"/>
              </a:ext>
            </a:extLst>
          </p:cNvPr>
          <p:cNvSpPr txBox="1"/>
          <p:nvPr/>
        </p:nvSpPr>
        <p:spPr>
          <a:xfrm>
            <a:off x="69720" y="114301"/>
            <a:ext cx="191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A6C4A-156A-DE1D-A851-790E7BEC7F52}"/>
              </a:ext>
            </a:extLst>
          </p:cNvPr>
          <p:cNvSpPr txBox="1"/>
          <p:nvPr/>
        </p:nvSpPr>
        <p:spPr>
          <a:xfrm>
            <a:off x="231933" y="4514850"/>
            <a:ext cx="267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Optimization Pipeline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DF55E-4AAB-04E6-62C8-7FEA71772D59}"/>
              </a:ext>
            </a:extLst>
          </p:cNvPr>
          <p:cNvSpPr txBox="1"/>
          <p:nvPr/>
        </p:nvSpPr>
        <p:spPr>
          <a:xfrm>
            <a:off x="3369542" y="4514850"/>
            <a:ext cx="2537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Neural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9ADD3-D7EA-2050-599B-E1F028436525}"/>
              </a:ext>
            </a:extLst>
          </p:cNvPr>
          <p:cNvSpPr txBox="1"/>
          <p:nvPr/>
        </p:nvSpPr>
        <p:spPr>
          <a:xfrm>
            <a:off x="6437545" y="4406402"/>
            <a:ext cx="280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Neural Network + </a:t>
            </a:r>
          </a:p>
          <a:p>
            <a:r>
              <a:rPr lang="en-US" sz="2000" dirty="0"/>
              <a:t>Test time Optimization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D97DF6-3D7C-11E5-8617-001EE5D9E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423" y="1729412"/>
            <a:ext cx="2652374" cy="2652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48E8A2-A827-3385-7995-AC0066215C34}"/>
              </a:ext>
            </a:extLst>
          </p:cNvPr>
          <p:cNvSpPr txBox="1"/>
          <p:nvPr/>
        </p:nvSpPr>
        <p:spPr>
          <a:xfrm>
            <a:off x="9246871" y="4381786"/>
            <a:ext cx="294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Neural Network + </a:t>
            </a:r>
          </a:p>
          <a:p>
            <a:r>
              <a:rPr lang="en-US" sz="2000" dirty="0"/>
              <a:t>Test time Optimization +</a:t>
            </a:r>
          </a:p>
          <a:p>
            <a:r>
              <a:rPr lang="en-US" sz="2000" dirty="0"/>
              <a:t>Temporal Input</a:t>
            </a:r>
          </a:p>
        </p:txBody>
      </p:sp>
    </p:spTree>
    <p:extLst>
      <p:ext uri="{BB962C8B-B14F-4D97-AF65-F5344CB8AC3E}">
        <p14:creationId xmlns:p14="http://schemas.microsoft.com/office/powerpoint/2010/main" val="5048028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MU">
      <a:dk1>
        <a:srgbClr val="404040"/>
      </a:dk1>
      <a:lt1>
        <a:srgbClr val="FFFFFF"/>
      </a:lt1>
      <a:dk2>
        <a:srgbClr val="898989"/>
      </a:dk2>
      <a:lt2>
        <a:srgbClr val="BABABA"/>
      </a:lt2>
      <a:accent1>
        <a:srgbClr val="BB0000"/>
      </a:accent1>
      <a:accent2>
        <a:srgbClr val="404040"/>
      </a:accent2>
      <a:accent3>
        <a:srgbClr val="BABABA"/>
      </a:accent3>
      <a:accent4>
        <a:srgbClr val="00337F"/>
      </a:accent4>
      <a:accent5>
        <a:srgbClr val="AA6600"/>
      </a:accent5>
      <a:accent6>
        <a:srgbClr val="006677"/>
      </a:accent6>
      <a:hlink>
        <a:srgbClr val="00337F"/>
      </a:hlink>
      <a:folHlink>
        <a:srgbClr val="AA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April 21 MSCV Capstone S17</Template>
  <TotalTime>1085</TotalTime>
  <Words>372</Words>
  <Application>Microsoft Macintosh PowerPoint</Application>
  <PresentationFormat>Widescreen</PresentationFormat>
  <Paragraphs>66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Cambria Math</vt:lpstr>
      <vt:lpstr>Crimson Text</vt:lpstr>
      <vt:lpstr>Open Sans</vt:lpstr>
      <vt:lpstr>Open Sans ExtraBold</vt:lpstr>
      <vt:lpstr>Open Sans Light</vt:lpstr>
      <vt:lpstr>Times</vt:lpstr>
      <vt:lpstr>Simple Light</vt:lpstr>
      <vt:lpstr>Office Theme</vt:lpstr>
      <vt:lpstr>CMU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Rutika Moharir</dc:creator>
  <cp:lastModifiedBy>Rutika Moharir</cp:lastModifiedBy>
  <cp:revision>6</cp:revision>
  <dcterms:created xsi:type="dcterms:W3CDTF">2023-04-23T21:59:13Z</dcterms:created>
  <dcterms:modified xsi:type="dcterms:W3CDTF">2023-04-24T16:05:09Z</dcterms:modified>
</cp:coreProperties>
</file>